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oLKrb925VIHdEGTnewQnWw==" hashData="0CIQ/oa9jMwGNJ5RAznAXqo+oK8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71593-6B39-4607-B909-A834A7523048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E6F5-DD66-4E64-9832-7DA438FA5BF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4314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71593-6B39-4607-B909-A834A7523048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E6F5-DD66-4E64-9832-7DA438FA5BF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2081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71593-6B39-4607-B909-A834A7523048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E6F5-DD66-4E64-9832-7DA438FA5BF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7213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71593-6B39-4607-B909-A834A7523048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E6F5-DD66-4E64-9832-7DA438FA5BF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4758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71593-6B39-4607-B909-A834A7523048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E6F5-DD66-4E64-9832-7DA438FA5BF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3367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71593-6B39-4607-B909-A834A7523048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E6F5-DD66-4E64-9832-7DA438FA5BF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2665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71593-6B39-4607-B909-A834A7523048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E6F5-DD66-4E64-9832-7DA438FA5BF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7719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71593-6B39-4607-B909-A834A7523048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E6F5-DD66-4E64-9832-7DA438FA5BF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3948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71593-6B39-4607-B909-A834A7523048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E6F5-DD66-4E64-9832-7DA438FA5BF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8764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71593-6B39-4607-B909-A834A7523048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E6F5-DD66-4E64-9832-7DA438FA5BF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6864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71593-6B39-4607-B909-A834A7523048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E6F5-DD66-4E64-9832-7DA438FA5BF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7044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71593-6B39-4607-B909-A834A7523048}" type="datetimeFigureOut">
              <a:rPr lang="tr-TR" smtClean="0"/>
              <a:t>5.6.2013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8E6F5-DD66-4E64-9832-7DA438FA5BF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6506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9.png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187624" y="332656"/>
            <a:ext cx="6192688" cy="1470025"/>
          </a:xfr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EN ÇOK OLASILIK</a:t>
            </a:r>
            <a:endParaRPr lang="tr-TR" sz="60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51520" y="4509120"/>
            <a:ext cx="8712968" cy="2185214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600" b="1" dirty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600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40971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79387" y="188640"/>
            <a:ext cx="8713787" cy="830997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2400" dirty="0" smtClean="0">
                <a:solidFill>
                  <a:srgbClr val="FF0000"/>
                </a:solidFill>
              </a:rPr>
              <a:t>ÖRNEK-1) </a:t>
            </a:r>
            <a:r>
              <a:rPr lang="tr-TR" altLang="zh-CN" sz="2400" dirty="0">
                <a:solidFill>
                  <a:srgbClr val="FF0000"/>
                </a:solidFill>
              </a:rPr>
              <a:t>:</a:t>
            </a:r>
            <a:r>
              <a:rPr lang="tr-TR" altLang="zh-CN" sz="2400" dirty="0"/>
              <a:t>Hilesiz bir çift zar </a:t>
            </a:r>
            <a:r>
              <a:rPr lang="tr-TR" altLang="zh-CN" sz="2400" dirty="0" smtClean="0"/>
              <a:t>atılıyor. Zarın </a:t>
            </a:r>
            <a:r>
              <a:rPr lang="tr-TR" altLang="zh-CN" sz="2400" dirty="0"/>
              <a:t>üst yüzüne gelen rakamların toplamının en çok 5 olma olasılığı kaçtır?</a:t>
            </a:r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210" y="1412776"/>
            <a:ext cx="331311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20089"/>
            <a:ext cx="1164642" cy="92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915816" y="1124745"/>
            <a:ext cx="1025669" cy="11554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12" name="Dikdörtgen 11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2</a:t>
            </a:fld>
            <a:endParaRPr lang="tr-TR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96952"/>
            <a:ext cx="3665612" cy="2572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829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968" y="0"/>
            <a:ext cx="5760640" cy="2329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331640" y="2492896"/>
            <a:ext cx="7322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Ö={(T,T,T),(Y,Y,Y),(T,T,Y),</a:t>
            </a:r>
            <a:r>
              <a:rPr lang="tr-TR" sz="2400" b="1" dirty="0" smtClean="0">
                <a:solidFill>
                  <a:srgbClr val="FF0000"/>
                </a:solidFill>
              </a:rPr>
              <a:t>(Y,Y,T)</a:t>
            </a:r>
            <a:r>
              <a:rPr lang="tr-TR" sz="2400" b="1" dirty="0" smtClean="0"/>
              <a:t>,(T,Y,T),(Y,T,T),</a:t>
            </a:r>
            <a:r>
              <a:rPr lang="tr-TR" sz="2400" b="1" dirty="0" smtClean="0">
                <a:solidFill>
                  <a:srgbClr val="FF0000"/>
                </a:solidFill>
              </a:rPr>
              <a:t>(T,Y,Y)</a:t>
            </a:r>
            <a:r>
              <a:rPr lang="tr-TR" sz="2400" b="1" dirty="0" smtClean="0"/>
              <a:t>,(T,Y,T)}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A={</a:t>
            </a:r>
            <a:r>
              <a:rPr lang="tr-TR" sz="2400" b="1" dirty="0">
                <a:solidFill>
                  <a:srgbClr val="FF0000"/>
                </a:solidFill>
              </a:rPr>
              <a:t>(Y,Y,T</a:t>
            </a:r>
            <a:r>
              <a:rPr lang="tr-TR" sz="2400" b="1" dirty="0" smtClean="0">
                <a:solidFill>
                  <a:srgbClr val="FF0000"/>
                </a:solidFill>
              </a:rPr>
              <a:t>),</a:t>
            </a:r>
            <a:r>
              <a:rPr lang="tr-TR" sz="2400" b="1" dirty="0">
                <a:solidFill>
                  <a:srgbClr val="FF0000"/>
                </a:solidFill>
              </a:rPr>
              <a:t> (T,Y,Y</a:t>
            </a:r>
            <a:r>
              <a:rPr lang="tr-TR" sz="2400" b="1" dirty="0" smtClean="0">
                <a:solidFill>
                  <a:srgbClr val="FF0000"/>
                </a:solidFill>
              </a:rPr>
              <a:t>)}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B={(</a:t>
            </a:r>
            <a:r>
              <a:rPr lang="tr-TR" sz="2400" b="1" dirty="0">
                <a:solidFill>
                  <a:srgbClr val="FF0000"/>
                </a:solidFill>
              </a:rPr>
              <a:t>T,T,T),(Y,Y,Y),(T,T,Y</a:t>
            </a:r>
            <a:r>
              <a:rPr lang="tr-TR" sz="2400" b="1" dirty="0" smtClean="0">
                <a:solidFill>
                  <a:srgbClr val="FF0000"/>
                </a:solidFill>
              </a:rPr>
              <a:t>),(T,Y,T</a:t>
            </a:r>
            <a:r>
              <a:rPr lang="tr-TR" sz="2400" b="1" dirty="0">
                <a:solidFill>
                  <a:srgbClr val="FF0000"/>
                </a:solidFill>
              </a:rPr>
              <a:t>),(Y,T,T</a:t>
            </a:r>
            <a:r>
              <a:rPr lang="tr-TR" sz="2400" b="1" dirty="0" smtClean="0">
                <a:solidFill>
                  <a:srgbClr val="FF0000"/>
                </a:solidFill>
              </a:rPr>
              <a:t>),(T,Y,T</a:t>
            </a:r>
            <a:r>
              <a:rPr lang="tr-TR" sz="2400" b="1" dirty="0">
                <a:solidFill>
                  <a:srgbClr val="FF0000"/>
                </a:solidFill>
              </a:rPr>
              <a:t>)}</a:t>
            </a: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243336"/>
              </p:ext>
            </p:extLst>
          </p:nvPr>
        </p:nvGraphicFramePr>
        <p:xfrm>
          <a:off x="611560" y="3933056"/>
          <a:ext cx="5184576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Denklem" r:id="rId4" imgW="2336800" imgH="393700" progId="Equation.3">
                  <p:embed/>
                </p:oleObj>
              </mc:Choice>
              <mc:Fallback>
                <p:oleObj name="Denklem" r:id="rId4" imgW="23368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933056"/>
                        <a:ext cx="5184576" cy="8640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07058"/>
              </p:ext>
            </p:extLst>
          </p:nvPr>
        </p:nvGraphicFramePr>
        <p:xfrm>
          <a:off x="683568" y="4869160"/>
          <a:ext cx="5041900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Denklem" r:id="rId6" imgW="2273040" imgH="812520" progId="Equation.3">
                  <p:embed/>
                </p:oleObj>
              </mc:Choice>
              <mc:Fallback>
                <p:oleObj name="Denklem" r:id="rId6" imgW="2273040" imgH="812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869160"/>
                        <a:ext cx="5041900" cy="178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716016" y="1428733"/>
            <a:ext cx="809258" cy="100138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77230" y="73105"/>
            <a:ext cx="11737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ÖRNEK-2) 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3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5995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4</a:t>
            </a:fld>
            <a:endParaRPr lang="tr-TR" dirty="0"/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168751" y="116632"/>
            <a:ext cx="8713787" cy="1200329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2400" dirty="0" smtClean="0">
                <a:solidFill>
                  <a:srgbClr val="FF0000"/>
                </a:solidFill>
              </a:rPr>
              <a:t>ÖRNEK-3) </a:t>
            </a:r>
            <a:r>
              <a:rPr lang="tr-TR" altLang="zh-CN" sz="2400" dirty="0">
                <a:solidFill>
                  <a:srgbClr val="FF0000"/>
                </a:solidFill>
              </a:rPr>
              <a:t>:</a:t>
            </a:r>
            <a:r>
              <a:rPr lang="tr-TR" altLang="zh-CN" sz="2400" dirty="0"/>
              <a:t>Hilesiz bir çift zar </a:t>
            </a:r>
            <a:r>
              <a:rPr lang="tr-TR" altLang="zh-CN" sz="2400" dirty="0" smtClean="0"/>
              <a:t>atılıyor. Zarın </a:t>
            </a:r>
            <a:r>
              <a:rPr lang="tr-TR" altLang="zh-CN" sz="2400" dirty="0"/>
              <a:t>üst yüzüne gelen rakamların </a:t>
            </a:r>
            <a:r>
              <a:rPr lang="tr-TR" altLang="zh-CN" sz="2400" dirty="0" smtClean="0"/>
              <a:t>toplamının en çok (en fazla) 7  olması </a:t>
            </a:r>
            <a:r>
              <a:rPr lang="tr-TR" altLang="zh-CN" sz="2400" dirty="0"/>
              <a:t>olasılığı kaçtır?</a:t>
            </a: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328467"/>
              </p:ext>
            </p:extLst>
          </p:nvPr>
        </p:nvGraphicFramePr>
        <p:xfrm>
          <a:off x="3635896" y="1316961"/>
          <a:ext cx="4826381" cy="9599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Denklem" r:id="rId3" imgW="1955520" imgH="393480" progId="Equation.3">
                  <p:embed/>
                </p:oleObj>
              </mc:Choice>
              <mc:Fallback>
                <p:oleObj name="Denklem" r:id="rId3" imgW="19555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1316961"/>
                        <a:ext cx="4826381" cy="9599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01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31" y="3001230"/>
            <a:ext cx="3480997" cy="2151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2739863"/>
              </p:ext>
            </p:extLst>
          </p:nvPr>
        </p:nvGraphicFramePr>
        <p:xfrm>
          <a:off x="4423864" y="3852161"/>
          <a:ext cx="4054475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Denklem" r:id="rId6" imgW="1993680" imgH="609480" progId="Equation.3">
                  <p:embed/>
                </p:oleObj>
              </mc:Choice>
              <mc:Fallback>
                <p:oleObj name="Denklem" r:id="rId6" imgW="1993680" imgH="609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3864" y="3852161"/>
                        <a:ext cx="4054475" cy="1225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829088" y="1124744"/>
            <a:ext cx="1111064" cy="136815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13" name="Dikdörtgen 12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47541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</a:rPr>
              <a:t>ÖRNEK-4) </a:t>
            </a:r>
            <a:r>
              <a:rPr lang="tr-TR" sz="2800" b="1" dirty="0" smtClean="0"/>
              <a:t>Üç madeni para </a:t>
            </a:r>
            <a:r>
              <a:rPr lang="tr-TR" sz="2800" b="1" dirty="0"/>
              <a:t>düzgün bir zemine </a:t>
            </a:r>
            <a:r>
              <a:rPr lang="tr-TR" sz="2800" b="1" dirty="0" smtClean="0"/>
              <a:t>atılıyor. En çok birinin yazı gelmesi olasılığı </a:t>
            </a:r>
            <a:r>
              <a:rPr lang="tr-TR" sz="2800" b="1" dirty="0"/>
              <a:t>kaçtır?</a:t>
            </a:r>
            <a:endParaRPr lang="tr-TR" sz="2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212" y="1268760"/>
            <a:ext cx="346557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739657" y="2420888"/>
            <a:ext cx="68337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Paranın en çok birinin yazı,</a:t>
            </a:r>
          </a:p>
          <a:p>
            <a:r>
              <a:rPr lang="tr-TR" sz="2400" b="1" dirty="0" smtClean="0"/>
              <a:t> yani üçünün de tura veya birinin yazı gelmesi olayı</a:t>
            </a:r>
            <a:endParaRPr lang="tr-TR" sz="24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201256" y="3573016"/>
            <a:ext cx="8784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Ö={(T,T,T),(Y,Y,Y),(T,T,Y),(T,Y,T),(Y,T,T),(Y,Y,T),(Y,T,Y),(T,Y,Y)}   s(ö)=8</a:t>
            </a:r>
          </a:p>
          <a:p>
            <a:endParaRPr lang="tr-TR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A={(T,T,T),(T,T,Y</a:t>
            </a:r>
            <a:r>
              <a:rPr lang="tr-TR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),(T,Y,T),(Y,T,T</a:t>
            </a:r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)}       s(A)=4</a:t>
            </a:r>
          </a:p>
          <a:p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B={(Y,Y,Y),</a:t>
            </a:r>
            <a:r>
              <a:rPr lang="tr-TR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),(Y,Y,T),(Y,T,Y),(T,Y,Y)</a:t>
            </a:r>
            <a:r>
              <a:rPr lang="tr-TR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}  s(B)=4</a:t>
            </a:r>
            <a:endParaRPr lang="tr-TR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tr-TR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866685"/>
              </p:ext>
            </p:extLst>
          </p:nvPr>
        </p:nvGraphicFramePr>
        <p:xfrm>
          <a:off x="1619250" y="4797425"/>
          <a:ext cx="5534025" cy="180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Denklem" r:id="rId4" imgW="2489040" imgH="812520" progId="Equation.3">
                  <p:embed/>
                </p:oleObj>
              </mc:Choice>
              <mc:Fallback>
                <p:oleObj name="Denklem" r:id="rId4" imgW="2489040" imgH="812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4797425"/>
                        <a:ext cx="5534025" cy="180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699792" y="1235092"/>
            <a:ext cx="967048" cy="9697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5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5778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60D27-1CE8-45AB-AF3E-61D3A796A260}" type="slidenum">
              <a:rPr lang="tr-TR" smtClean="0"/>
              <a:t>6</a:t>
            </a:fld>
            <a:endParaRPr lang="tr-TR" dirty="0"/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166459" y="210602"/>
            <a:ext cx="8713787" cy="6445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dirty="0" smtClean="0">
                <a:solidFill>
                  <a:srgbClr val="FF0000"/>
                </a:solidFill>
              </a:rPr>
              <a:t>ÖRNEK-5) </a:t>
            </a:r>
            <a:r>
              <a:rPr lang="tr-TR" altLang="zh-CN" dirty="0">
                <a:solidFill>
                  <a:srgbClr val="FF0000"/>
                </a:solidFill>
              </a:rPr>
              <a:t>:</a:t>
            </a:r>
            <a:r>
              <a:rPr lang="tr-TR" altLang="zh-CN" dirty="0"/>
              <a:t>Hilesiz bir çift zar </a:t>
            </a:r>
            <a:r>
              <a:rPr lang="tr-TR" altLang="zh-CN" dirty="0" smtClean="0"/>
              <a:t>atılıyor. Zarın </a:t>
            </a:r>
            <a:r>
              <a:rPr lang="tr-TR" altLang="zh-CN" dirty="0"/>
              <a:t>üst yüzüne gelen rakamların </a:t>
            </a:r>
            <a:r>
              <a:rPr lang="tr-TR" altLang="zh-CN" dirty="0" smtClean="0"/>
              <a:t>çarpımının en çok (en fazla) 12 olması </a:t>
            </a:r>
            <a:r>
              <a:rPr lang="tr-TR" altLang="zh-CN" dirty="0"/>
              <a:t>olasılığı kaçtır?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80928"/>
            <a:ext cx="375195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710305"/>
              </p:ext>
            </p:extLst>
          </p:nvPr>
        </p:nvGraphicFramePr>
        <p:xfrm>
          <a:off x="4764088" y="981075"/>
          <a:ext cx="4024312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Denklem" r:id="rId4" imgW="1968480" imgH="393480" progId="Equation.3">
                  <p:embed/>
                </p:oleObj>
              </mc:Choice>
              <mc:Fallback>
                <p:oleObj name="Denklem" r:id="rId4" imgW="19684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4088" y="981075"/>
                        <a:ext cx="4024312" cy="795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400507"/>
              </p:ext>
            </p:extLst>
          </p:nvPr>
        </p:nvGraphicFramePr>
        <p:xfrm>
          <a:off x="4355976" y="3573016"/>
          <a:ext cx="4210050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Denklem" r:id="rId6" imgW="2070000" imgH="609480" progId="Equation.3">
                  <p:embed/>
                </p:oleObj>
              </mc:Choice>
              <mc:Fallback>
                <p:oleObj name="Denklem" r:id="rId6" imgW="2070000" imgH="609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3573016"/>
                        <a:ext cx="4210050" cy="1225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788024" y="982256"/>
            <a:ext cx="967048" cy="82575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14" name="Dikdörtgen 13"/>
          <p:cNvSpPr/>
          <p:nvPr/>
        </p:nvSpPr>
        <p:spPr>
          <a:xfrm>
            <a:off x="4958239" y="6517854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87834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187624" y="332656"/>
            <a:ext cx="6624736" cy="1800200"/>
          </a:xfr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</a:rPr>
              <a:t>hazırlayan</a:t>
            </a:r>
            <a:endParaRPr lang="tr-TR" sz="115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51520" y="4509120"/>
            <a:ext cx="8712968" cy="2185214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600" b="1" dirty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600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89070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234</Words>
  <Application>Microsoft Office PowerPoint</Application>
  <PresentationFormat>Ekran Gösterisi (4:3)</PresentationFormat>
  <Paragraphs>34</Paragraphs>
  <Slides>7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9" baseType="lpstr">
      <vt:lpstr>Ofis Teması</vt:lpstr>
      <vt:lpstr>Denklem</vt:lpstr>
      <vt:lpstr>EN ÇOK OLASILIK</vt:lpstr>
      <vt:lpstr>PowerPoint Sunusu</vt:lpstr>
      <vt:lpstr>PowerPoint Sunusu</vt:lpstr>
      <vt:lpstr>PowerPoint Sunusu</vt:lpstr>
      <vt:lpstr>PowerPoint Sunusu</vt:lpstr>
      <vt:lpstr>PowerPoint Sunusu</vt:lpstr>
      <vt:lpstr>hazırlayan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9</cp:revision>
  <dcterms:created xsi:type="dcterms:W3CDTF">2013-05-01T09:51:30Z</dcterms:created>
  <dcterms:modified xsi:type="dcterms:W3CDTF">2013-06-05T14:20:49Z</dcterms:modified>
</cp:coreProperties>
</file>